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12801600" cy="96012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24" userDrawn="1">
          <p15:clr>
            <a:srgbClr val="A4A3A4"/>
          </p15:clr>
        </p15:guide>
        <p15:guide id="2" pos="403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CBB00"/>
    <a:srgbClr val="66CCFF"/>
    <a:srgbClr val="FFFFFF"/>
    <a:srgbClr val="5FC1DB"/>
    <a:srgbClr val="E9E9D9"/>
    <a:srgbClr val="B098D4"/>
    <a:srgbClr val="1D286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1" autoAdjust="0"/>
  </p:normalViewPr>
  <p:slideViewPr>
    <p:cSldViewPr snapToGrid="0">
      <p:cViewPr>
        <p:scale>
          <a:sx n="50" d="100"/>
          <a:sy n="50" d="100"/>
        </p:scale>
        <p:origin x="1766" y="154"/>
      </p:cViewPr>
      <p:guideLst>
        <p:guide orient="horz" pos="3024"/>
        <p:guide pos="4032"/>
      </p:guideLst>
    </p:cSldViewPr>
  </p:slideViewPr>
  <p:outlineViewPr>
    <p:cViewPr>
      <p:scale>
        <a:sx n="33" d="100"/>
        <a:sy n="33" d="100"/>
      </p:scale>
      <p:origin x="0" y="0"/>
    </p:cViewPr>
  </p:outlineViewPr>
  <p:notesTextViewPr>
    <p:cViewPr>
      <p:scale>
        <a:sx n="75" d="100"/>
        <a:sy n="75" d="100"/>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jpe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AF8B82-89F7-48CD-AAD4-819381DAE90E}" type="datetimeFigureOut">
              <a:rPr lang="en-IN" smtClean="0"/>
              <a:t>28-11-2023</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2EF754-84B5-4AE6-8616-DCA348965FA3}" type="slidenum">
              <a:rPr lang="en-IN" smtClean="0"/>
              <a:t>‹#›</a:t>
            </a:fld>
            <a:endParaRPr lang="en-IN"/>
          </a:p>
        </p:txBody>
      </p:sp>
    </p:spTree>
    <p:extLst>
      <p:ext uri="{BB962C8B-B14F-4D97-AF65-F5344CB8AC3E}">
        <p14:creationId xmlns:p14="http://schemas.microsoft.com/office/powerpoint/2010/main" val="13173327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C2EF754-84B5-4AE6-8616-DCA348965FA3}" type="slidenum">
              <a:rPr lang="en-IN" smtClean="0"/>
              <a:t>1</a:t>
            </a:fld>
            <a:endParaRPr lang="en-IN"/>
          </a:p>
        </p:txBody>
      </p:sp>
    </p:spTree>
    <p:extLst>
      <p:ext uri="{BB962C8B-B14F-4D97-AF65-F5344CB8AC3E}">
        <p14:creationId xmlns:p14="http://schemas.microsoft.com/office/powerpoint/2010/main" val="3446403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60120" y="1571308"/>
            <a:ext cx="10881360" cy="3342640"/>
          </a:xfrm>
        </p:spPr>
        <p:txBody>
          <a:bodyPr anchor="b"/>
          <a:lstStyle>
            <a:lvl1pPr algn="ctr">
              <a:defRPr sz="8400"/>
            </a:lvl1pPr>
          </a:lstStyle>
          <a:p>
            <a:r>
              <a:rPr lang="en-US"/>
              <a:t>Click to edit Master title style</a:t>
            </a:r>
            <a:endParaRPr lang="en-US" dirty="0"/>
          </a:p>
        </p:txBody>
      </p:sp>
      <p:sp>
        <p:nvSpPr>
          <p:cNvPr id="3" name="Subtitle 2"/>
          <p:cNvSpPr>
            <a:spLocks noGrp="1"/>
          </p:cNvSpPr>
          <p:nvPr>
            <p:ph type="subTitle" idx="1"/>
          </p:nvPr>
        </p:nvSpPr>
        <p:spPr>
          <a:xfrm>
            <a:off x="1600200" y="5042853"/>
            <a:ext cx="9601200" cy="2318067"/>
          </a:xfrm>
        </p:spPr>
        <p:txBody>
          <a:bodyPr/>
          <a:lstStyle>
            <a:lvl1pPr marL="0" indent="0" algn="ctr">
              <a:buNone/>
              <a:defRPr sz="3360"/>
            </a:lvl1pPr>
            <a:lvl2pPr marL="640080" indent="0" algn="ctr">
              <a:buNone/>
              <a:defRPr sz="2800"/>
            </a:lvl2pPr>
            <a:lvl3pPr marL="1280160" indent="0" algn="ctr">
              <a:buNone/>
              <a:defRPr sz="2520"/>
            </a:lvl3pPr>
            <a:lvl4pPr marL="1920240" indent="0" algn="ctr">
              <a:buNone/>
              <a:defRPr sz="2240"/>
            </a:lvl4pPr>
            <a:lvl5pPr marL="2560320" indent="0" algn="ctr">
              <a:buNone/>
              <a:defRPr sz="2240"/>
            </a:lvl5pPr>
            <a:lvl6pPr marL="3200400" indent="0" algn="ctr">
              <a:buNone/>
              <a:defRPr sz="2240"/>
            </a:lvl6pPr>
            <a:lvl7pPr marL="3840480" indent="0" algn="ctr">
              <a:buNone/>
              <a:defRPr sz="2240"/>
            </a:lvl7pPr>
            <a:lvl8pPr marL="4480560" indent="0" algn="ctr">
              <a:buNone/>
              <a:defRPr sz="2240"/>
            </a:lvl8pPr>
            <a:lvl9pPr marL="5120640" indent="0" algn="ctr">
              <a:buNone/>
              <a:defRPr sz="22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C4EB178-53F4-49DC-AE4B-5979B0A775D0}"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2854386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4EB178-53F4-49DC-AE4B-5979B0A775D0}"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224288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61146" y="511175"/>
            <a:ext cx="2760345" cy="81365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80111" y="511175"/>
            <a:ext cx="8121015" cy="81365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4EB178-53F4-49DC-AE4B-5979B0A775D0}"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12031616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4EB178-53F4-49DC-AE4B-5979B0A775D0}"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2378422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73443" y="2393635"/>
            <a:ext cx="11041380" cy="3993832"/>
          </a:xfrm>
        </p:spPr>
        <p:txBody>
          <a:bodyPr anchor="b"/>
          <a:lstStyle>
            <a:lvl1pPr>
              <a:defRPr sz="8400"/>
            </a:lvl1pPr>
          </a:lstStyle>
          <a:p>
            <a:r>
              <a:rPr lang="en-US"/>
              <a:t>Click to edit Master title style</a:t>
            </a:r>
            <a:endParaRPr lang="en-US" dirty="0"/>
          </a:p>
        </p:txBody>
      </p:sp>
      <p:sp>
        <p:nvSpPr>
          <p:cNvPr id="3" name="Text Placeholder 2"/>
          <p:cNvSpPr>
            <a:spLocks noGrp="1"/>
          </p:cNvSpPr>
          <p:nvPr>
            <p:ph type="body" idx="1"/>
          </p:nvPr>
        </p:nvSpPr>
        <p:spPr>
          <a:xfrm>
            <a:off x="873443" y="6425250"/>
            <a:ext cx="11041380" cy="2100262"/>
          </a:xfrm>
        </p:spPr>
        <p:txBody>
          <a:bodyPr/>
          <a:lstStyle>
            <a:lvl1pPr marL="0" indent="0">
              <a:buNone/>
              <a:defRPr sz="3360">
                <a:solidFill>
                  <a:schemeClr val="tx1"/>
                </a:solidFill>
              </a:defRPr>
            </a:lvl1pPr>
            <a:lvl2pPr marL="640080" indent="0">
              <a:buNone/>
              <a:defRPr sz="2800">
                <a:solidFill>
                  <a:schemeClr val="tx1">
                    <a:tint val="75000"/>
                  </a:schemeClr>
                </a:solidFill>
              </a:defRPr>
            </a:lvl2pPr>
            <a:lvl3pPr marL="1280160" indent="0">
              <a:buNone/>
              <a:defRPr sz="2520">
                <a:solidFill>
                  <a:schemeClr val="tx1">
                    <a:tint val="75000"/>
                  </a:schemeClr>
                </a:solidFill>
              </a:defRPr>
            </a:lvl3pPr>
            <a:lvl4pPr marL="1920240" indent="0">
              <a:buNone/>
              <a:defRPr sz="2240">
                <a:solidFill>
                  <a:schemeClr val="tx1">
                    <a:tint val="75000"/>
                  </a:schemeClr>
                </a:solidFill>
              </a:defRPr>
            </a:lvl4pPr>
            <a:lvl5pPr marL="2560320" indent="0">
              <a:buNone/>
              <a:defRPr sz="2240">
                <a:solidFill>
                  <a:schemeClr val="tx1">
                    <a:tint val="75000"/>
                  </a:schemeClr>
                </a:solidFill>
              </a:defRPr>
            </a:lvl5pPr>
            <a:lvl6pPr marL="3200400" indent="0">
              <a:buNone/>
              <a:defRPr sz="2240">
                <a:solidFill>
                  <a:schemeClr val="tx1">
                    <a:tint val="75000"/>
                  </a:schemeClr>
                </a:solidFill>
              </a:defRPr>
            </a:lvl6pPr>
            <a:lvl7pPr marL="3840480" indent="0">
              <a:buNone/>
              <a:defRPr sz="2240">
                <a:solidFill>
                  <a:schemeClr val="tx1">
                    <a:tint val="75000"/>
                  </a:schemeClr>
                </a:solidFill>
              </a:defRPr>
            </a:lvl7pPr>
            <a:lvl8pPr marL="4480560" indent="0">
              <a:buNone/>
              <a:defRPr sz="2240">
                <a:solidFill>
                  <a:schemeClr val="tx1">
                    <a:tint val="75000"/>
                  </a:schemeClr>
                </a:solidFill>
              </a:defRPr>
            </a:lvl8pPr>
            <a:lvl9pPr marL="5120640" indent="0">
              <a:buNone/>
              <a:defRPr sz="22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4EB178-53F4-49DC-AE4B-5979B0A775D0}"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1255280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80110" y="2555875"/>
            <a:ext cx="5440680" cy="60918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80810" y="2555875"/>
            <a:ext cx="5440680" cy="60918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C4EB178-53F4-49DC-AE4B-5979B0A775D0}"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3444577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81777" y="511177"/>
            <a:ext cx="11041380" cy="185578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1779" y="2353628"/>
            <a:ext cx="5415676"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US"/>
              <a:t>Click to edit Master text styles</a:t>
            </a:r>
          </a:p>
        </p:txBody>
      </p:sp>
      <p:sp>
        <p:nvSpPr>
          <p:cNvPr id="4" name="Content Placeholder 3"/>
          <p:cNvSpPr>
            <a:spLocks noGrp="1"/>
          </p:cNvSpPr>
          <p:nvPr>
            <p:ph sz="half" idx="2"/>
          </p:nvPr>
        </p:nvSpPr>
        <p:spPr>
          <a:xfrm>
            <a:off x="881779" y="3507105"/>
            <a:ext cx="5415676" cy="51584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80811" y="2353628"/>
            <a:ext cx="5442347"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US"/>
              <a:t>Click to edit Master text styles</a:t>
            </a:r>
          </a:p>
        </p:txBody>
      </p:sp>
      <p:sp>
        <p:nvSpPr>
          <p:cNvPr id="6" name="Content Placeholder 5"/>
          <p:cNvSpPr>
            <a:spLocks noGrp="1"/>
          </p:cNvSpPr>
          <p:nvPr>
            <p:ph sz="quarter" idx="4"/>
          </p:nvPr>
        </p:nvSpPr>
        <p:spPr>
          <a:xfrm>
            <a:off x="6480811" y="3507105"/>
            <a:ext cx="5442347" cy="51584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C4EB178-53F4-49DC-AE4B-5979B0A775D0}" type="datetimeFigureOut">
              <a:rPr lang="en-IN" smtClean="0"/>
              <a:t>28-11-2023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4188267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C4EB178-53F4-49DC-AE4B-5979B0A775D0}" type="datetimeFigureOut">
              <a:rPr lang="en-IN" smtClean="0"/>
              <a:t>28-11-2023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2571632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4EB178-53F4-49DC-AE4B-5979B0A775D0}" type="datetimeFigureOut">
              <a:rPr lang="en-IN" smtClean="0"/>
              <a:t>28-11-2023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3729203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US"/>
              <a:t>Click to edit Master title style</a:t>
            </a:r>
            <a:endParaRPr lang="en-US" dirty="0"/>
          </a:p>
        </p:txBody>
      </p:sp>
      <p:sp>
        <p:nvSpPr>
          <p:cNvPr id="3" name="Content Placeholder 2"/>
          <p:cNvSpPr>
            <a:spLocks noGrp="1"/>
          </p:cNvSpPr>
          <p:nvPr>
            <p:ph idx="1"/>
          </p:nvPr>
        </p:nvSpPr>
        <p:spPr>
          <a:xfrm>
            <a:off x="5442347" y="1382397"/>
            <a:ext cx="6480810" cy="6823075"/>
          </a:xfrm>
        </p:spPr>
        <p:txBody>
          <a:bodyPr/>
          <a:lstStyle>
            <a:lvl1pPr>
              <a:defRPr sz="4480"/>
            </a:lvl1pPr>
            <a:lvl2pPr>
              <a:defRPr sz="3920"/>
            </a:lvl2pPr>
            <a:lvl3pPr>
              <a:defRPr sz="3360"/>
            </a:lvl3pPr>
            <a:lvl4pPr>
              <a:defRPr sz="2800"/>
            </a:lvl4pPr>
            <a:lvl5pPr>
              <a:defRPr sz="2800"/>
            </a:lvl5pPr>
            <a:lvl6pPr>
              <a:defRPr sz="2800"/>
            </a:lvl6pPr>
            <a:lvl7pPr>
              <a:defRPr sz="2800"/>
            </a:lvl7pPr>
            <a:lvl8pPr>
              <a:defRPr sz="2800"/>
            </a:lvl8pPr>
            <a:lvl9pPr>
              <a:defRPr sz="2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US"/>
              <a:t>Click to edit Master text styles</a:t>
            </a:r>
          </a:p>
        </p:txBody>
      </p:sp>
      <p:sp>
        <p:nvSpPr>
          <p:cNvPr id="5" name="Date Placeholder 4"/>
          <p:cNvSpPr>
            <a:spLocks noGrp="1"/>
          </p:cNvSpPr>
          <p:nvPr>
            <p:ph type="dt" sz="half" idx="10"/>
          </p:nvPr>
        </p:nvSpPr>
        <p:spPr/>
        <p:txBody>
          <a:bodyPr/>
          <a:lstStyle/>
          <a:p>
            <a:fld id="{EC4EB178-53F4-49DC-AE4B-5979B0A775D0}"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3712914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42347" y="1382397"/>
            <a:ext cx="6480810" cy="6823075"/>
          </a:xfrm>
        </p:spPr>
        <p:txBody>
          <a:bodyPr anchor="t"/>
          <a:lstStyle>
            <a:lvl1pPr marL="0" indent="0">
              <a:buNone/>
              <a:defRPr sz="4480"/>
            </a:lvl1pPr>
            <a:lvl2pPr marL="640080" indent="0">
              <a:buNone/>
              <a:defRPr sz="3920"/>
            </a:lvl2pPr>
            <a:lvl3pPr marL="1280160" indent="0">
              <a:buNone/>
              <a:defRPr sz="3360"/>
            </a:lvl3pPr>
            <a:lvl4pPr marL="1920240" indent="0">
              <a:buNone/>
              <a:defRPr sz="2800"/>
            </a:lvl4pPr>
            <a:lvl5pPr marL="2560320" indent="0">
              <a:buNone/>
              <a:defRPr sz="2800"/>
            </a:lvl5pPr>
            <a:lvl6pPr marL="3200400" indent="0">
              <a:buNone/>
              <a:defRPr sz="2800"/>
            </a:lvl6pPr>
            <a:lvl7pPr marL="3840480" indent="0">
              <a:buNone/>
              <a:defRPr sz="2800"/>
            </a:lvl7pPr>
            <a:lvl8pPr marL="4480560" indent="0">
              <a:buNone/>
              <a:defRPr sz="2800"/>
            </a:lvl8pPr>
            <a:lvl9pPr marL="5120640" indent="0">
              <a:buNone/>
              <a:defRPr sz="2800"/>
            </a:lvl9pPr>
          </a:lstStyle>
          <a:p>
            <a:r>
              <a:rPr lang="en-US"/>
              <a:t>Click icon to add picture</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US"/>
              <a:t>Click to edit Master text styles</a:t>
            </a:r>
          </a:p>
        </p:txBody>
      </p:sp>
      <p:sp>
        <p:nvSpPr>
          <p:cNvPr id="5" name="Date Placeholder 4"/>
          <p:cNvSpPr>
            <a:spLocks noGrp="1"/>
          </p:cNvSpPr>
          <p:nvPr>
            <p:ph type="dt" sz="half" idx="10"/>
          </p:nvPr>
        </p:nvSpPr>
        <p:spPr/>
        <p:txBody>
          <a:bodyPr/>
          <a:lstStyle/>
          <a:p>
            <a:fld id="{EC4EB178-53F4-49DC-AE4B-5979B0A775D0}"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474108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0110" y="511177"/>
            <a:ext cx="11041380" cy="185578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80110" y="2555875"/>
            <a:ext cx="11041380" cy="60918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0110" y="8898892"/>
            <a:ext cx="2880360" cy="511175"/>
          </a:xfrm>
          <a:prstGeom prst="rect">
            <a:avLst/>
          </a:prstGeom>
        </p:spPr>
        <p:txBody>
          <a:bodyPr vert="horz" lIns="91440" tIns="45720" rIns="91440" bIns="45720" rtlCol="0" anchor="ctr"/>
          <a:lstStyle>
            <a:lvl1pPr algn="l">
              <a:defRPr sz="1680">
                <a:solidFill>
                  <a:schemeClr val="tx1">
                    <a:tint val="75000"/>
                  </a:schemeClr>
                </a:solidFill>
              </a:defRPr>
            </a:lvl1pPr>
          </a:lstStyle>
          <a:p>
            <a:fld id="{EC4EB178-53F4-49DC-AE4B-5979B0A775D0}" type="datetimeFigureOut">
              <a:rPr lang="en-IN" smtClean="0"/>
              <a:t>28-11-2023</a:t>
            </a:fld>
            <a:endParaRPr lang="en-IN"/>
          </a:p>
        </p:txBody>
      </p:sp>
      <p:sp>
        <p:nvSpPr>
          <p:cNvPr id="5" name="Footer Placeholder 4"/>
          <p:cNvSpPr>
            <a:spLocks noGrp="1"/>
          </p:cNvSpPr>
          <p:nvPr>
            <p:ph type="ftr" sz="quarter" idx="3"/>
          </p:nvPr>
        </p:nvSpPr>
        <p:spPr>
          <a:xfrm>
            <a:off x="4240530" y="8898892"/>
            <a:ext cx="4320540" cy="511175"/>
          </a:xfrm>
          <a:prstGeom prst="rect">
            <a:avLst/>
          </a:prstGeom>
        </p:spPr>
        <p:txBody>
          <a:bodyPr vert="horz" lIns="91440" tIns="45720" rIns="91440" bIns="45720" rtlCol="0" anchor="ctr"/>
          <a:lstStyle>
            <a:lvl1pPr algn="ctr">
              <a:defRPr sz="168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9041130" y="8898892"/>
            <a:ext cx="2880360" cy="511175"/>
          </a:xfrm>
          <a:prstGeom prst="rect">
            <a:avLst/>
          </a:prstGeom>
        </p:spPr>
        <p:txBody>
          <a:bodyPr vert="horz" lIns="91440" tIns="45720" rIns="91440" bIns="45720" rtlCol="0" anchor="ctr"/>
          <a:lstStyle>
            <a:lvl1pPr algn="r">
              <a:defRPr sz="1680">
                <a:solidFill>
                  <a:schemeClr val="tx1">
                    <a:tint val="75000"/>
                  </a:schemeClr>
                </a:solidFill>
              </a:defRPr>
            </a:lvl1pPr>
          </a:lstStyle>
          <a:p>
            <a:fld id="{F73426F2-AF3C-4B27-80E3-7853023FDF4E}" type="slidenum">
              <a:rPr lang="en-IN" smtClean="0"/>
              <a:t>‹#›</a:t>
            </a:fld>
            <a:endParaRPr lang="en-IN"/>
          </a:p>
        </p:txBody>
      </p:sp>
    </p:spTree>
    <p:extLst>
      <p:ext uri="{BB962C8B-B14F-4D97-AF65-F5344CB8AC3E}">
        <p14:creationId xmlns:p14="http://schemas.microsoft.com/office/powerpoint/2010/main" val="29125858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280160" rtl="0" eaLnBrk="1" latinLnBrk="0" hangingPunct="1">
        <a:lnSpc>
          <a:spcPct val="90000"/>
        </a:lnSpc>
        <a:spcBef>
          <a:spcPct val="0"/>
        </a:spcBef>
        <a:buNone/>
        <a:defRPr sz="6160" kern="1200">
          <a:solidFill>
            <a:schemeClr val="tx1"/>
          </a:solidFill>
          <a:latin typeface="+mj-lt"/>
          <a:ea typeface="+mj-ea"/>
          <a:cs typeface="+mj-cs"/>
        </a:defRPr>
      </a:lvl1pPr>
    </p:titleStyle>
    <p:bodyStyle>
      <a:lvl1pPr marL="320040" indent="-320040" algn="l" defTabSz="1280160" rtl="0" eaLnBrk="1" latinLnBrk="0" hangingPunct="1">
        <a:lnSpc>
          <a:spcPct val="90000"/>
        </a:lnSpc>
        <a:spcBef>
          <a:spcPts val="1400"/>
        </a:spcBef>
        <a:buFont typeface="Arial" panose="020B0604020202020204" pitchFamily="34" charset="0"/>
        <a:buChar char="•"/>
        <a:defRPr sz="3920" kern="1200">
          <a:solidFill>
            <a:schemeClr val="tx1"/>
          </a:solidFill>
          <a:latin typeface="+mn-lt"/>
          <a:ea typeface="+mn-ea"/>
          <a:cs typeface="+mn-cs"/>
        </a:defRPr>
      </a:lvl1pPr>
      <a:lvl2pPr marL="960120" indent="-320040" algn="l" defTabSz="1280160" rtl="0" eaLnBrk="1" latinLnBrk="0" hangingPunct="1">
        <a:lnSpc>
          <a:spcPct val="90000"/>
        </a:lnSpc>
        <a:spcBef>
          <a:spcPts val="700"/>
        </a:spcBef>
        <a:buFont typeface="Arial" panose="020B0604020202020204" pitchFamily="34" charset="0"/>
        <a:buChar char="•"/>
        <a:defRPr sz="3360" kern="1200">
          <a:solidFill>
            <a:schemeClr val="tx1"/>
          </a:solidFill>
          <a:latin typeface="+mn-lt"/>
          <a:ea typeface="+mn-ea"/>
          <a:cs typeface="+mn-cs"/>
        </a:defRPr>
      </a:lvl2pPr>
      <a:lvl3pPr marL="1600200" indent="-320040" algn="l" defTabSz="1280160" rtl="0" eaLnBrk="1" latinLnBrk="0" hangingPunct="1">
        <a:lnSpc>
          <a:spcPct val="90000"/>
        </a:lnSpc>
        <a:spcBef>
          <a:spcPts val="700"/>
        </a:spcBef>
        <a:buFont typeface="Arial" panose="020B0604020202020204" pitchFamily="34" charset="0"/>
        <a:buChar char="•"/>
        <a:defRPr sz="2800" kern="1200">
          <a:solidFill>
            <a:schemeClr val="tx1"/>
          </a:solidFill>
          <a:latin typeface="+mn-lt"/>
          <a:ea typeface="+mn-ea"/>
          <a:cs typeface="+mn-cs"/>
        </a:defRPr>
      </a:lvl3pPr>
      <a:lvl4pPr marL="22402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4pPr>
      <a:lvl5pPr marL="288036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5pPr>
      <a:lvl6pPr marL="352044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6pPr>
      <a:lvl7pPr marL="416052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7pPr>
      <a:lvl8pPr marL="480060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8pPr>
      <a:lvl9pPr marL="54406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9pPr>
    </p:bodyStyle>
    <p:otherStyle>
      <a:defPPr>
        <a:defRPr lang="en-US"/>
      </a:defPPr>
      <a:lvl1pPr marL="0" algn="l" defTabSz="1280160" rtl="0" eaLnBrk="1" latinLnBrk="0" hangingPunct="1">
        <a:defRPr sz="2520" kern="1200">
          <a:solidFill>
            <a:schemeClr val="tx1"/>
          </a:solidFill>
          <a:latin typeface="+mn-lt"/>
          <a:ea typeface="+mn-ea"/>
          <a:cs typeface="+mn-cs"/>
        </a:defRPr>
      </a:lvl1pPr>
      <a:lvl2pPr marL="640080" algn="l" defTabSz="1280160" rtl="0" eaLnBrk="1" latinLnBrk="0" hangingPunct="1">
        <a:defRPr sz="2520" kern="1200">
          <a:solidFill>
            <a:schemeClr val="tx1"/>
          </a:solidFill>
          <a:latin typeface="+mn-lt"/>
          <a:ea typeface="+mn-ea"/>
          <a:cs typeface="+mn-cs"/>
        </a:defRPr>
      </a:lvl2pPr>
      <a:lvl3pPr marL="1280160" algn="l" defTabSz="1280160" rtl="0" eaLnBrk="1" latinLnBrk="0" hangingPunct="1">
        <a:defRPr sz="2520" kern="1200">
          <a:solidFill>
            <a:schemeClr val="tx1"/>
          </a:solidFill>
          <a:latin typeface="+mn-lt"/>
          <a:ea typeface="+mn-ea"/>
          <a:cs typeface="+mn-cs"/>
        </a:defRPr>
      </a:lvl3pPr>
      <a:lvl4pPr marL="1920240" algn="l" defTabSz="1280160" rtl="0" eaLnBrk="1" latinLnBrk="0" hangingPunct="1">
        <a:defRPr sz="2520" kern="1200">
          <a:solidFill>
            <a:schemeClr val="tx1"/>
          </a:solidFill>
          <a:latin typeface="+mn-lt"/>
          <a:ea typeface="+mn-ea"/>
          <a:cs typeface="+mn-cs"/>
        </a:defRPr>
      </a:lvl4pPr>
      <a:lvl5pPr marL="2560320" algn="l" defTabSz="1280160" rtl="0" eaLnBrk="1" latinLnBrk="0" hangingPunct="1">
        <a:defRPr sz="2520" kern="1200">
          <a:solidFill>
            <a:schemeClr val="tx1"/>
          </a:solidFill>
          <a:latin typeface="+mn-lt"/>
          <a:ea typeface="+mn-ea"/>
          <a:cs typeface="+mn-cs"/>
        </a:defRPr>
      </a:lvl5pPr>
      <a:lvl6pPr marL="3200400" algn="l" defTabSz="1280160" rtl="0" eaLnBrk="1" latinLnBrk="0" hangingPunct="1">
        <a:defRPr sz="2520" kern="1200">
          <a:solidFill>
            <a:schemeClr val="tx1"/>
          </a:solidFill>
          <a:latin typeface="+mn-lt"/>
          <a:ea typeface="+mn-ea"/>
          <a:cs typeface="+mn-cs"/>
        </a:defRPr>
      </a:lvl6pPr>
      <a:lvl7pPr marL="3840480" algn="l" defTabSz="1280160" rtl="0" eaLnBrk="1" latinLnBrk="0" hangingPunct="1">
        <a:defRPr sz="2520" kern="1200">
          <a:solidFill>
            <a:schemeClr val="tx1"/>
          </a:solidFill>
          <a:latin typeface="+mn-lt"/>
          <a:ea typeface="+mn-ea"/>
          <a:cs typeface="+mn-cs"/>
        </a:defRPr>
      </a:lvl7pPr>
      <a:lvl8pPr marL="4480560" algn="l" defTabSz="1280160" rtl="0" eaLnBrk="1" latinLnBrk="0" hangingPunct="1">
        <a:defRPr sz="2520" kern="1200">
          <a:solidFill>
            <a:schemeClr val="tx1"/>
          </a:solidFill>
          <a:latin typeface="+mn-lt"/>
          <a:ea typeface="+mn-ea"/>
          <a:cs typeface="+mn-cs"/>
        </a:defRPr>
      </a:lvl8pPr>
      <a:lvl9pPr marL="5120640" algn="l" defTabSz="1280160" rtl="0" eaLnBrk="1" latinLnBrk="0" hangingPunct="1">
        <a:defRPr sz="25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norma.ncirl.ie/5089/" TargetMode="External"/><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4.png"/><Relationship Id="rId11" Type="http://schemas.openxmlformats.org/officeDocument/2006/relationships/image" Target="../media/image7.png"/><Relationship Id="rId5" Type="http://schemas.openxmlformats.org/officeDocument/2006/relationships/image" Target="../media/image3.jpeg"/><Relationship Id="rId10" Type="http://schemas.openxmlformats.org/officeDocument/2006/relationships/image" Target="../media/image6.png"/><Relationship Id="rId4" Type="http://schemas.openxmlformats.org/officeDocument/2006/relationships/image" Target="../media/image2.png"/><Relationship Id="rId9" Type="http://schemas.openxmlformats.org/officeDocument/2006/relationships/hyperlink" Target="https://norma.ncirl.ie/5943/"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044A274-BFED-077E-91BA-A557FC48A058}"/>
              </a:ext>
            </a:extLst>
          </p:cNvPr>
          <p:cNvSpPr/>
          <p:nvPr/>
        </p:nvSpPr>
        <p:spPr>
          <a:xfrm>
            <a:off x="449950" y="1634391"/>
            <a:ext cx="3889479" cy="626370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sp>
        <p:nvSpPr>
          <p:cNvPr id="9" name="Rectangle 8">
            <a:extLst>
              <a:ext uri="{FF2B5EF4-FFF2-40B4-BE49-F238E27FC236}">
                <a16:creationId xmlns:a16="http://schemas.microsoft.com/office/drawing/2014/main" id="{7289EC5F-DB15-396E-A525-CAD1977273BF}"/>
              </a:ext>
            </a:extLst>
          </p:cNvPr>
          <p:cNvSpPr/>
          <p:nvPr/>
        </p:nvSpPr>
        <p:spPr>
          <a:xfrm>
            <a:off x="1676400" y="289560"/>
            <a:ext cx="10828020" cy="1181100"/>
          </a:xfrm>
          <a:prstGeom prst="rect">
            <a:avLst/>
          </a:prstGeom>
          <a:solidFill>
            <a:srgbClr val="1D286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latin typeface="Microsoft Sans Serif" panose="020B0604020202020204" pitchFamily="34" charset="0"/>
                <a:ea typeface="Microsoft Sans Serif" panose="020B0604020202020204" pitchFamily="34" charset="0"/>
                <a:cs typeface="Microsoft Sans Serif" panose="020B0604020202020204" pitchFamily="34" charset="0"/>
              </a:rPr>
              <a:t>Deploy Microservices on Kubernetes Cluster and Improve Scalability Using Custom Scheduler</a:t>
            </a:r>
            <a:r>
              <a:rPr lang="en-US" sz="2000" b="1" dirty="0"/>
              <a:t> </a:t>
            </a:r>
            <a:r>
              <a:rPr lang="en-US" sz="1500" dirty="0"/>
              <a:t> </a:t>
            </a:r>
          </a:p>
          <a:p>
            <a:pPr algn="ctr"/>
            <a:r>
              <a:rPr lang="en-US" sz="1500" b="1" dirty="0"/>
              <a:t>Department of Computer Science and Engineering</a:t>
            </a:r>
          </a:p>
          <a:p>
            <a:pPr algn="ctr"/>
            <a:r>
              <a:rPr lang="en-US" sz="1500" b="1" dirty="0"/>
              <a:t>PES University, RR Campus, Bengaluru - 560085.</a:t>
            </a:r>
            <a:endParaRPr lang="en-IN" sz="1500" b="1" dirty="0"/>
          </a:p>
        </p:txBody>
      </p:sp>
      <p:sp>
        <p:nvSpPr>
          <p:cNvPr id="11" name="Rectangle 10">
            <a:extLst>
              <a:ext uri="{FF2B5EF4-FFF2-40B4-BE49-F238E27FC236}">
                <a16:creationId xmlns:a16="http://schemas.microsoft.com/office/drawing/2014/main" id="{087BA5A7-6866-DD46-C005-3E63D6D3F965}"/>
              </a:ext>
            </a:extLst>
          </p:cNvPr>
          <p:cNvSpPr/>
          <p:nvPr/>
        </p:nvSpPr>
        <p:spPr>
          <a:xfrm>
            <a:off x="444152" y="281940"/>
            <a:ext cx="1209388" cy="1188720"/>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blipFill dpi="0" rotWithShape="1">
                <a:blip r:embed="rId4">
                  <a:extLst>
                    <a:ext uri="{28A0092B-C50C-407E-A947-70E740481C1C}">
                      <a14:useLocalDpi xmlns:a14="http://schemas.microsoft.com/office/drawing/2010/main" val="0"/>
                    </a:ext>
                  </a:extLst>
                </a:blip>
                <a:srcRect/>
                <a:stretch>
                  <a:fillRect/>
                </a:stretch>
              </a:blipFill>
            </a:endParaRPr>
          </a:p>
        </p:txBody>
      </p:sp>
      <p:sp>
        <p:nvSpPr>
          <p:cNvPr id="13" name="Rectangle 12">
            <a:extLst>
              <a:ext uri="{FF2B5EF4-FFF2-40B4-BE49-F238E27FC236}">
                <a16:creationId xmlns:a16="http://schemas.microsoft.com/office/drawing/2014/main" id="{D135C351-E9E3-1A15-DF54-0CA5CD18158E}"/>
              </a:ext>
            </a:extLst>
          </p:cNvPr>
          <p:cNvSpPr/>
          <p:nvPr/>
        </p:nvSpPr>
        <p:spPr>
          <a:xfrm>
            <a:off x="8508096" y="1634391"/>
            <a:ext cx="3889479" cy="626370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13">
            <a:extLst>
              <a:ext uri="{FF2B5EF4-FFF2-40B4-BE49-F238E27FC236}">
                <a16:creationId xmlns:a16="http://schemas.microsoft.com/office/drawing/2014/main" id="{38FBB13C-643A-EFB2-6319-3FD2CE6D9615}"/>
              </a:ext>
            </a:extLst>
          </p:cNvPr>
          <p:cNvSpPr/>
          <p:nvPr/>
        </p:nvSpPr>
        <p:spPr>
          <a:xfrm>
            <a:off x="4479023" y="1634391"/>
            <a:ext cx="3889479" cy="626370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4">
                  <a:lumMod val="75000"/>
                </a:schemeClr>
              </a:solidFill>
            </a:endParaRPr>
          </a:p>
        </p:txBody>
      </p:sp>
      <p:sp>
        <p:nvSpPr>
          <p:cNvPr id="30" name="Rectangle: Top Corners Rounded 29">
            <a:extLst>
              <a:ext uri="{FF2B5EF4-FFF2-40B4-BE49-F238E27FC236}">
                <a16:creationId xmlns:a16="http://schemas.microsoft.com/office/drawing/2014/main" id="{718440C2-B988-3A42-2297-16D0C8DA2B06}"/>
              </a:ext>
            </a:extLst>
          </p:cNvPr>
          <p:cNvSpPr/>
          <p:nvPr/>
        </p:nvSpPr>
        <p:spPr>
          <a:xfrm>
            <a:off x="449740" y="1605571"/>
            <a:ext cx="3889478" cy="339951"/>
          </a:xfrm>
          <a:prstGeom prst="round2SameRect">
            <a:avLst>
              <a:gd name="adj1" fmla="val 50000"/>
              <a:gd name="adj2" fmla="val 0"/>
            </a:avLst>
          </a:prstGeom>
          <a:solidFill>
            <a:srgbClr val="5FC1D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PROBLEM STATEMENT</a:t>
            </a:r>
          </a:p>
        </p:txBody>
      </p:sp>
      <p:sp>
        <p:nvSpPr>
          <p:cNvPr id="31" name="Rectangle: Top Corners Rounded 30">
            <a:extLst>
              <a:ext uri="{FF2B5EF4-FFF2-40B4-BE49-F238E27FC236}">
                <a16:creationId xmlns:a16="http://schemas.microsoft.com/office/drawing/2014/main" id="{F1CE95A0-589D-6205-DCD4-B6DB52723123}"/>
              </a:ext>
            </a:extLst>
          </p:cNvPr>
          <p:cNvSpPr/>
          <p:nvPr/>
        </p:nvSpPr>
        <p:spPr>
          <a:xfrm>
            <a:off x="450248" y="5382746"/>
            <a:ext cx="3889479" cy="339951"/>
          </a:xfrm>
          <a:prstGeom prst="round2SameRect">
            <a:avLst>
              <a:gd name="adj1" fmla="val 50000"/>
              <a:gd name="adj2" fmla="val 0"/>
            </a:avLst>
          </a:prstGeom>
          <a:solidFill>
            <a:srgbClr val="5FC1D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PROJECT REQUIREMENTS</a:t>
            </a:r>
            <a:endParaRPr lang="en-IN" dirty="0"/>
          </a:p>
        </p:txBody>
      </p:sp>
      <p:sp>
        <p:nvSpPr>
          <p:cNvPr id="32" name="Rectangle: Top Corners Rounded 31">
            <a:extLst>
              <a:ext uri="{FF2B5EF4-FFF2-40B4-BE49-F238E27FC236}">
                <a16:creationId xmlns:a16="http://schemas.microsoft.com/office/drawing/2014/main" id="{3FCDB5E2-38D1-9BBA-5925-64A24D9967E3}"/>
              </a:ext>
            </a:extLst>
          </p:cNvPr>
          <p:cNvSpPr/>
          <p:nvPr/>
        </p:nvSpPr>
        <p:spPr>
          <a:xfrm>
            <a:off x="449414" y="3186382"/>
            <a:ext cx="3889804" cy="339951"/>
          </a:xfrm>
          <a:prstGeom prst="round2SameRect">
            <a:avLst>
              <a:gd name="adj1" fmla="val 50000"/>
              <a:gd name="adj2" fmla="val 0"/>
            </a:avLst>
          </a:prstGeom>
          <a:solidFill>
            <a:srgbClr val="5FC1D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BACKGROUND</a:t>
            </a:r>
          </a:p>
        </p:txBody>
      </p:sp>
      <p:sp>
        <p:nvSpPr>
          <p:cNvPr id="33" name="Rectangle: Top Corners Rounded 32">
            <a:extLst>
              <a:ext uri="{FF2B5EF4-FFF2-40B4-BE49-F238E27FC236}">
                <a16:creationId xmlns:a16="http://schemas.microsoft.com/office/drawing/2014/main" id="{9473398E-4FE4-9E4B-910B-455F7F8B1BD4}"/>
              </a:ext>
            </a:extLst>
          </p:cNvPr>
          <p:cNvSpPr/>
          <p:nvPr/>
        </p:nvSpPr>
        <p:spPr>
          <a:xfrm>
            <a:off x="4479765" y="1600915"/>
            <a:ext cx="3889478" cy="300275"/>
          </a:xfrm>
          <a:prstGeom prst="round2SameRect">
            <a:avLst>
              <a:gd name="adj1" fmla="val 50000"/>
              <a:gd name="adj2" fmla="val 0"/>
            </a:avLst>
          </a:prstGeom>
          <a:solidFill>
            <a:srgbClr val="7CBB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DESIGN APPROACH / METHODS</a:t>
            </a:r>
          </a:p>
        </p:txBody>
      </p:sp>
      <p:sp>
        <p:nvSpPr>
          <p:cNvPr id="34" name="Rectangle: Top Corners Rounded 33">
            <a:extLst>
              <a:ext uri="{FF2B5EF4-FFF2-40B4-BE49-F238E27FC236}">
                <a16:creationId xmlns:a16="http://schemas.microsoft.com/office/drawing/2014/main" id="{4F5C5154-15A1-BAED-7824-60F95B077EAF}"/>
              </a:ext>
            </a:extLst>
          </p:cNvPr>
          <p:cNvSpPr/>
          <p:nvPr/>
        </p:nvSpPr>
        <p:spPr>
          <a:xfrm>
            <a:off x="4479023" y="6351752"/>
            <a:ext cx="3889478" cy="280759"/>
          </a:xfrm>
          <a:prstGeom prst="round2SameRect">
            <a:avLst>
              <a:gd name="adj1" fmla="val 50000"/>
              <a:gd name="adj2" fmla="val 0"/>
            </a:avLst>
          </a:prstGeom>
          <a:solidFill>
            <a:srgbClr val="7CBB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SUMMARY OF PROJECT OUTCOME</a:t>
            </a:r>
          </a:p>
        </p:txBody>
      </p:sp>
      <p:sp>
        <p:nvSpPr>
          <p:cNvPr id="35" name="Rectangle: Top Corners Rounded 34">
            <a:extLst>
              <a:ext uri="{FF2B5EF4-FFF2-40B4-BE49-F238E27FC236}">
                <a16:creationId xmlns:a16="http://schemas.microsoft.com/office/drawing/2014/main" id="{E9B53507-3595-B501-5A95-EA20D67E7F91}"/>
              </a:ext>
            </a:extLst>
          </p:cNvPr>
          <p:cNvSpPr/>
          <p:nvPr/>
        </p:nvSpPr>
        <p:spPr>
          <a:xfrm>
            <a:off x="4483376" y="4484425"/>
            <a:ext cx="3885918" cy="284366"/>
          </a:xfrm>
          <a:prstGeom prst="round2SameRect">
            <a:avLst>
              <a:gd name="adj1" fmla="val 50000"/>
              <a:gd name="adj2" fmla="val 0"/>
            </a:avLst>
          </a:prstGeom>
          <a:solidFill>
            <a:srgbClr val="7CBB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800" kern="1200" dirty="0">
                <a:solidFill>
                  <a:srgbClr val="FFFFFF"/>
                </a:solidFill>
                <a:effectLst/>
                <a:latin typeface="Calibri" panose="020F0502020204030204" pitchFamily="34" charset="0"/>
                <a:ea typeface="+mn-ea"/>
                <a:cs typeface="+mn-cs"/>
              </a:rPr>
              <a:t>RESULTS AND DISCUSSION</a:t>
            </a:r>
            <a:endParaRPr lang="en-IN" dirty="0">
              <a:effectLst/>
            </a:endParaRPr>
          </a:p>
        </p:txBody>
      </p:sp>
      <p:sp>
        <p:nvSpPr>
          <p:cNvPr id="37" name="Rectangle: Top Corners Rounded 36">
            <a:extLst>
              <a:ext uri="{FF2B5EF4-FFF2-40B4-BE49-F238E27FC236}">
                <a16:creationId xmlns:a16="http://schemas.microsoft.com/office/drawing/2014/main" id="{70D072F2-A1DC-39E6-3E4D-CE793B0481C3}"/>
              </a:ext>
            </a:extLst>
          </p:cNvPr>
          <p:cNvSpPr/>
          <p:nvPr/>
        </p:nvSpPr>
        <p:spPr>
          <a:xfrm>
            <a:off x="8506827" y="2599843"/>
            <a:ext cx="3889478" cy="339951"/>
          </a:xfrm>
          <a:prstGeom prst="round2SameRect">
            <a:avLst>
              <a:gd name="adj1" fmla="val 50000"/>
              <a:gd name="adj2" fmla="val 0"/>
            </a:avLst>
          </a:prstGeom>
          <a:solidFill>
            <a:srgbClr val="B098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CONCLUSION AND FUTURE WORK</a:t>
            </a:r>
          </a:p>
        </p:txBody>
      </p:sp>
      <p:sp>
        <p:nvSpPr>
          <p:cNvPr id="38" name="Rectangle: Top Corners Rounded 37">
            <a:extLst>
              <a:ext uri="{FF2B5EF4-FFF2-40B4-BE49-F238E27FC236}">
                <a16:creationId xmlns:a16="http://schemas.microsoft.com/office/drawing/2014/main" id="{E67A84E9-A9B2-7175-C37F-7A61E2966167}"/>
              </a:ext>
            </a:extLst>
          </p:cNvPr>
          <p:cNvSpPr/>
          <p:nvPr/>
        </p:nvSpPr>
        <p:spPr>
          <a:xfrm>
            <a:off x="8508147" y="5770661"/>
            <a:ext cx="3889478" cy="339951"/>
          </a:xfrm>
          <a:prstGeom prst="round2SameRect">
            <a:avLst>
              <a:gd name="adj1" fmla="val 50000"/>
              <a:gd name="adj2" fmla="val 0"/>
            </a:avLst>
          </a:prstGeom>
          <a:solidFill>
            <a:srgbClr val="B098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REFERENCES</a:t>
            </a:r>
          </a:p>
        </p:txBody>
      </p:sp>
      <p:pic>
        <p:nvPicPr>
          <p:cNvPr id="42" name="Picture 41">
            <a:extLst>
              <a:ext uri="{FF2B5EF4-FFF2-40B4-BE49-F238E27FC236}">
                <a16:creationId xmlns:a16="http://schemas.microsoft.com/office/drawing/2014/main" id="{C81DE562-42DC-33E9-2A30-8127047831EF}"/>
              </a:ext>
            </a:extLst>
          </p:cNvPr>
          <p:cNvPicPr>
            <a:picLocks noChangeAspect="1"/>
          </p:cNvPicPr>
          <p:nvPr/>
        </p:nvPicPr>
        <p:blipFill rotWithShape="1">
          <a:blip r:embed="rId5">
            <a:extLst>
              <a:ext uri="{28A0092B-C50C-407E-A947-70E740481C1C}">
                <a14:useLocalDpi xmlns:a14="http://schemas.microsoft.com/office/drawing/2010/main" val="0"/>
              </a:ext>
            </a:extLst>
          </a:blip>
          <a:srcRect t="-869" b="43523"/>
          <a:stretch/>
        </p:blipFill>
        <p:spPr>
          <a:xfrm>
            <a:off x="2999711" y="8025276"/>
            <a:ext cx="1680000" cy="1260000"/>
          </a:xfrm>
          <a:prstGeom prst="rect">
            <a:avLst/>
          </a:prstGeom>
        </p:spPr>
      </p:pic>
      <p:pic>
        <p:nvPicPr>
          <p:cNvPr id="43" name="Picture 42">
            <a:extLst>
              <a:ext uri="{FF2B5EF4-FFF2-40B4-BE49-F238E27FC236}">
                <a16:creationId xmlns:a16="http://schemas.microsoft.com/office/drawing/2014/main" id="{9FF82F11-6859-0294-E46B-53067983E6AE}"/>
              </a:ext>
            </a:extLst>
          </p:cNvPr>
          <p:cNvPicPr>
            <a:picLocks noChangeAspect="1"/>
          </p:cNvPicPr>
          <p:nvPr/>
        </p:nvPicPr>
        <p:blipFill rotWithShape="1">
          <a:blip r:embed="rId6">
            <a:extLst>
              <a:ext uri="{28A0092B-C50C-407E-A947-70E740481C1C}">
                <a14:useLocalDpi xmlns:a14="http://schemas.microsoft.com/office/drawing/2010/main" val="0"/>
              </a:ext>
            </a:extLst>
          </a:blip>
          <a:srcRect t="18850" b="6150"/>
          <a:stretch/>
        </p:blipFill>
        <p:spPr>
          <a:xfrm>
            <a:off x="427090" y="8022206"/>
            <a:ext cx="1680000" cy="1260000"/>
          </a:xfrm>
          <a:prstGeom prst="rect">
            <a:avLst/>
          </a:prstGeom>
        </p:spPr>
      </p:pic>
      <p:sp>
        <p:nvSpPr>
          <p:cNvPr id="44" name="TextBox 43">
            <a:extLst>
              <a:ext uri="{FF2B5EF4-FFF2-40B4-BE49-F238E27FC236}">
                <a16:creationId xmlns:a16="http://schemas.microsoft.com/office/drawing/2014/main" id="{A0F14619-AAE4-3284-15BB-2C6703D5690E}"/>
              </a:ext>
            </a:extLst>
          </p:cNvPr>
          <p:cNvSpPr txBox="1"/>
          <p:nvPr/>
        </p:nvSpPr>
        <p:spPr>
          <a:xfrm>
            <a:off x="5342284" y="9280126"/>
            <a:ext cx="2113636" cy="323165"/>
          </a:xfrm>
          <a:prstGeom prst="rect">
            <a:avLst/>
          </a:prstGeom>
          <a:noFill/>
        </p:spPr>
        <p:txBody>
          <a:bodyPr wrap="square" rtlCol="0" anchor="ctr">
            <a:spAutoFit/>
          </a:bodyPr>
          <a:lstStyle/>
          <a:p>
            <a:pPr algn="ctr"/>
            <a:r>
              <a:rPr lang="en-IN" sz="1500" b="1" dirty="0"/>
              <a:t>Prof. Venkatesh Prasad </a:t>
            </a:r>
          </a:p>
        </p:txBody>
      </p:sp>
      <p:sp>
        <p:nvSpPr>
          <p:cNvPr id="45" name="TextBox 44">
            <a:extLst>
              <a:ext uri="{FF2B5EF4-FFF2-40B4-BE49-F238E27FC236}">
                <a16:creationId xmlns:a16="http://schemas.microsoft.com/office/drawing/2014/main" id="{A497DBFA-A36A-E076-9FA0-5D5EFDAC32E8}"/>
              </a:ext>
            </a:extLst>
          </p:cNvPr>
          <p:cNvSpPr txBox="1"/>
          <p:nvPr/>
        </p:nvSpPr>
        <p:spPr>
          <a:xfrm>
            <a:off x="2896117" y="9287821"/>
            <a:ext cx="1632000" cy="323165"/>
          </a:xfrm>
          <a:prstGeom prst="rect">
            <a:avLst/>
          </a:prstGeom>
          <a:noFill/>
        </p:spPr>
        <p:txBody>
          <a:bodyPr wrap="square" rtlCol="0" anchor="ctr">
            <a:spAutoFit/>
          </a:bodyPr>
          <a:lstStyle/>
          <a:p>
            <a:pPr algn="ctr"/>
            <a:r>
              <a:rPr lang="en-IN" sz="1500" b="1" dirty="0"/>
              <a:t>Veena </a:t>
            </a:r>
            <a:r>
              <a:rPr lang="en-IN" sz="1500" b="1" dirty="0" err="1"/>
              <a:t>Garag</a:t>
            </a:r>
            <a:endParaRPr lang="en-IN" sz="1500" b="1" dirty="0"/>
          </a:p>
        </p:txBody>
      </p:sp>
      <p:sp>
        <p:nvSpPr>
          <p:cNvPr id="46" name="TextBox 45">
            <a:extLst>
              <a:ext uri="{FF2B5EF4-FFF2-40B4-BE49-F238E27FC236}">
                <a16:creationId xmlns:a16="http://schemas.microsoft.com/office/drawing/2014/main" id="{2040C00A-E9FC-279C-7334-96DC77181A25}"/>
              </a:ext>
            </a:extLst>
          </p:cNvPr>
          <p:cNvSpPr txBox="1"/>
          <p:nvPr/>
        </p:nvSpPr>
        <p:spPr>
          <a:xfrm>
            <a:off x="8270087" y="9287821"/>
            <a:ext cx="1632000" cy="323165"/>
          </a:xfrm>
          <a:prstGeom prst="rect">
            <a:avLst/>
          </a:prstGeom>
          <a:noFill/>
        </p:spPr>
        <p:txBody>
          <a:bodyPr wrap="square" rtlCol="0" anchor="ctr">
            <a:spAutoFit/>
          </a:bodyPr>
          <a:lstStyle/>
          <a:p>
            <a:pPr algn="ctr"/>
            <a:r>
              <a:rPr lang="en-IN" sz="1500" b="1" dirty="0"/>
              <a:t>Adarsh Kumar </a:t>
            </a:r>
          </a:p>
        </p:txBody>
      </p:sp>
      <p:sp>
        <p:nvSpPr>
          <p:cNvPr id="47" name="TextBox 46">
            <a:extLst>
              <a:ext uri="{FF2B5EF4-FFF2-40B4-BE49-F238E27FC236}">
                <a16:creationId xmlns:a16="http://schemas.microsoft.com/office/drawing/2014/main" id="{19A0A1C2-C210-3721-5AD0-A4D4F3C14E80}"/>
              </a:ext>
            </a:extLst>
          </p:cNvPr>
          <p:cNvSpPr txBox="1"/>
          <p:nvPr/>
        </p:nvSpPr>
        <p:spPr>
          <a:xfrm>
            <a:off x="449950" y="9287821"/>
            <a:ext cx="1632000" cy="323165"/>
          </a:xfrm>
          <a:prstGeom prst="rect">
            <a:avLst/>
          </a:prstGeom>
          <a:noFill/>
        </p:spPr>
        <p:txBody>
          <a:bodyPr wrap="square" rtlCol="0" anchor="ctr">
            <a:spAutoFit/>
          </a:bodyPr>
          <a:lstStyle/>
          <a:p>
            <a:pPr algn="ctr"/>
            <a:r>
              <a:rPr lang="en-IN" sz="1500" b="1" dirty="0"/>
              <a:t>Yuvraj DC </a:t>
            </a:r>
          </a:p>
        </p:txBody>
      </p:sp>
      <p:sp>
        <p:nvSpPr>
          <p:cNvPr id="48" name="TextBox 47">
            <a:extLst>
              <a:ext uri="{FF2B5EF4-FFF2-40B4-BE49-F238E27FC236}">
                <a16:creationId xmlns:a16="http://schemas.microsoft.com/office/drawing/2014/main" id="{281F07C2-5B52-503D-D7E5-DE857C998D25}"/>
              </a:ext>
            </a:extLst>
          </p:cNvPr>
          <p:cNvSpPr txBox="1"/>
          <p:nvPr/>
        </p:nvSpPr>
        <p:spPr>
          <a:xfrm>
            <a:off x="10716253" y="9280126"/>
            <a:ext cx="1632000" cy="323165"/>
          </a:xfrm>
          <a:prstGeom prst="rect">
            <a:avLst/>
          </a:prstGeom>
          <a:noFill/>
        </p:spPr>
        <p:txBody>
          <a:bodyPr wrap="square" rtlCol="0" anchor="ctr">
            <a:spAutoFit/>
          </a:bodyPr>
          <a:lstStyle/>
          <a:p>
            <a:pPr algn="ctr"/>
            <a:r>
              <a:rPr lang="en" sz="1500" b="1" dirty="0">
                <a:sym typeface="Times New Roman"/>
              </a:rPr>
              <a:t>Suchit S Kallapur</a:t>
            </a:r>
            <a:r>
              <a:rPr lang="en-IN" sz="1500" b="1" dirty="0"/>
              <a:t> </a:t>
            </a:r>
          </a:p>
        </p:txBody>
      </p:sp>
      <p:pic>
        <p:nvPicPr>
          <p:cNvPr id="49" name="Picture 48">
            <a:extLst>
              <a:ext uri="{FF2B5EF4-FFF2-40B4-BE49-F238E27FC236}">
                <a16:creationId xmlns:a16="http://schemas.microsoft.com/office/drawing/2014/main" id="{F612B824-77BF-2E99-A68E-3682C1359BE9}"/>
              </a:ext>
            </a:extLst>
          </p:cNvPr>
          <p:cNvPicPr>
            <a:picLocks noChangeAspect="1"/>
          </p:cNvPicPr>
          <p:nvPr/>
        </p:nvPicPr>
        <p:blipFill rotWithShape="1">
          <a:blip r:embed="rId7">
            <a:extLst>
              <a:ext uri="{28A0092B-C50C-407E-A947-70E740481C1C}">
                <a14:useLocalDpi xmlns:a14="http://schemas.microsoft.com/office/drawing/2010/main" val="0"/>
              </a:ext>
            </a:extLst>
          </a:blip>
          <a:srcRect l="45969" t="45115" r="4031" b="26760"/>
          <a:stretch/>
        </p:blipFill>
        <p:spPr>
          <a:xfrm>
            <a:off x="8144953" y="8018551"/>
            <a:ext cx="1680000" cy="1260000"/>
          </a:xfrm>
          <a:prstGeom prst="rect">
            <a:avLst/>
          </a:prstGeom>
        </p:spPr>
      </p:pic>
      <p:sp>
        <p:nvSpPr>
          <p:cNvPr id="2" name="TextBox 1">
            <a:extLst>
              <a:ext uri="{FF2B5EF4-FFF2-40B4-BE49-F238E27FC236}">
                <a16:creationId xmlns:a16="http://schemas.microsoft.com/office/drawing/2014/main" id="{E76CFAFD-74A4-FA25-B449-60BCB44A9885}"/>
              </a:ext>
            </a:extLst>
          </p:cNvPr>
          <p:cNvSpPr txBox="1"/>
          <p:nvPr/>
        </p:nvSpPr>
        <p:spPr>
          <a:xfrm>
            <a:off x="8511141" y="6179522"/>
            <a:ext cx="3885164" cy="1692771"/>
          </a:xfrm>
          <a:prstGeom prst="rect">
            <a:avLst/>
          </a:prstGeom>
          <a:noFill/>
        </p:spPr>
        <p:txBody>
          <a:bodyPr wrap="square" rtlCol="0">
            <a:spAutoFit/>
          </a:bodyPr>
          <a:lstStyle/>
          <a:p>
            <a:pPr marL="107950" lvl="0" algn="just" rtl="0">
              <a:spcBef>
                <a:spcPts val="0"/>
              </a:spcBef>
              <a:spcAft>
                <a:spcPts val="0"/>
              </a:spcAft>
              <a:buClr>
                <a:schemeClr val="dk1"/>
              </a:buClr>
              <a:buSzPts val="1100"/>
            </a:pPr>
            <a:r>
              <a:rPr lang="en-IN" sz="1300" dirty="0">
                <a:solidFill>
                  <a:schemeClr val="dk1"/>
                </a:solidFill>
              </a:rPr>
              <a:t>1.) Deshpande, Neha (2021) </a:t>
            </a:r>
            <a:r>
              <a:rPr lang="en-IN" sz="1300" i="1" dirty="0">
                <a:solidFill>
                  <a:schemeClr val="dk1"/>
                </a:solidFill>
              </a:rPr>
              <a:t>Autoscaling Cloud-Native Applications using Custom Controller of Kubernetes.</a:t>
            </a:r>
            <a:r>
              <a:rPr lang="en-IN" sz="1300" dirty="0">
                <a:solidFill>
                  <a:schemeClr val="dk1"/>
                </a:solidFill>
              </a:rPr>
              <a:t> </a:t>
            </a:r>
            <a:r>
              <a:rPr lang="en-IN" sz="1300" u="sng" dirty="0">
                <a:solidFill>
                  <a:schemeClr val="hlink"/>
                </a:solidFill>
                <a:hlinkClick r:id="rId8"/>
              </a:rPr>
              <a:t>https://norma.ncirl.ie/5089/</a:t>
            </a:r>
            <a:endParaRPr lang="en-IN" sz="1300" u="sng" dirty="0">
              <a:solidFill>
                <a:schemeClr val="dk1"/>
              </a:solidFill>
            </a:endParaRPr>
          </a:p>
          <a:p>
            <a:pPr marL="107950" lvl="0" algn="just" rtl="0">
              <a:spcBef>
                <a:spcPts val="0"/>
              </a:spcBef>
              <a:spcAft>
                <a:spcPts val="0"/>
              </a:spcAft>
              <a:buClr>
                <a:schemeClr val="dk1"/>
              </a:buClr>
              <a:buSzPts val="1100"/>
            </a:pPr>
            <a:r>
              <a:rPr lang="en-IN" sz="1300" dirty="0">
                <a:solidFill>
                  <a:schemeClr val="dk1"/>
                </a:solidFill>
              </a:rPr>
              <a:t>Masters thesis, Dublin, National College of Ireland.</a:t>
            </a:r>
            <a:endParaRPr lang="en-IN" sz="1300" dirty="0"/>
          </a:p>
          <a:p>
            <a:pPr marL="107950" lvl="0" algn="just" rtl="0">
              <a:spcBef>
                <a:spcPts val="0"/>
              </a:spcBef>
              <a:spcAft>
                <a:spcPts val="0"/>
              </a:spcAft>
              <a:buClr>
                <a:schemeClr val="dk1"/>
              </a:buClr>
              <a:buSzPts val="1100"/>
            </a:pPr>
            <a:r>
              <a:rPr lang="en-IN" sz="1300" dirty="0">
                <a:solidFill>
                  <a:schemeClr val="dk1"/>
                </a:solidFill>
              </a:rPr>
              <a:t>2.) Shitole, Abhishek Sanjay (2022) </a:t>
            </a:r>
            <a:r>
              <a:rPr lang="en-IN" sz="1300" i="1" dirty="0">
                <a:solidFill>
                  <a:schemeClr val="dk1"/>
                </a:solidFill>
              </a:rPr>
              <a:t>Dynamic Load Balancing of Microservices in Kubernetes Clusters using Service Mesh. </a:t>
            </a:r>
            <a:r>
              <a:rPr lang="en-IN" sz="1300" u="sng" dirty="0">
                <a:solidFill>
                  <a:schemeClr val="hlink"/>
                </a:solidFill>
                <a:hlinkClick r:id="rId9"/>
              </a:rPr>
              <a:t>https://norma.ncirl.ie/5943/</a:t>
            </a:r>
            <a:r>
              <a:rPr lang="en-IN" sz="1300" u="sng" dirty="0">
                <a:solidFill>
                  <a:schemeClr val="dk1"/>
                </a:solidFill>
              </a:rPr>
              <a:t> </a:t>
            </a:r>
            <a:r>
              <a:rPr lang="en-IN" sz="1300" dirty="0">
                <a:solidFill>
                  <a:schemeClr val="dk1"/>
                </a:solidFill>
              </a:rPr>
              <a:t>Masters thesis, Dublin, National College of Ireland.</a:t>
            </a:r>
          </a:p>
        </p:txBody>
      </p:sp>
      <p:sp>
        <p:nvSpPr>
          <p:cNvPr id="3" name="TextBox 2">
            <a:extLst>
              <a:ext uri="{FF2B5EF4-FFF2-40B4-BE49-F238E27FC236}">
                <a16:creationId xmlns:a16="http://schemas.microsoft.com/office/drawing/2014/main" id="{60E2081E-D660-3718-AC27-931F91C5F6D0}"/>
              </a:ext>
            </a:extLst>
          </p:cNvPr>
          <p:cNvSpPr txBox="1"/>
          <p:nvPr/>
        </p:nvSpPr>
        <p:spPr>
          <a:xfrm>
            <a:off x="451901" y="1919621"/>
            <a:ext cx="3889478" cy="1292662"/>
          </a:xfrm>
          <a:prstGeom prst="rect">
            <a:avLst/>
          </a:prstGeom>
          <a:noFill/>
        </p:spPr>
        <p:txBody>
          <a:bodyPr wrap="square" rtlCol="0">
            <a:spAutoFit/>
          </a:bodyPr>
          <a:lstStyle/>
          <a:p>
            <a:pPr algn="just"/>
            <a:r>
              <a:rPr lang="en-US" sz="1300" b="0" i="0" dirty="0">
                <a:solidFill>
                  <a:srgbClr val="111111"/>
                </a:solidFill>
                <a:effectLst/>
                <a:latin typeface="-apple-system"/>
              </a:rPr>
              <a:t>The project aims to deploy microservices on a Kubernetes cluster and optimize resource utilization by reducing CPU consumption and the cost of creating pods. The project also aims to improve security features and monitor performance metrics to study the behavior of microservices under increased load.</a:t>
            </a:r>
          </a:p>
        </p:txBody>
      </p:sp>
      <p:pic>
        <p:nvPicPr>
          <p:cNvPr id="4" name="Picture 3">
            <a:extLst>
              <a:ext uri="{FF2B5EF4-FFF2-40B4-BE49-F238E27FC236}">
                <a16:creationId xmlns:a16="http://schemas.microsoft.com/office/drawing/2014/main" id="{FD710F5C-06E1-AE39-D96A-34E1FA0C2C69}"/>
              </a:ext>
            </a:extLst>
          </p:cNvPr>
          <p:cNvPicPr>
            <a:picLocks noChangeAspect="1"/>
          </p:cNvPicPr>
          <p:nvPr/>
        </p:nvPicPr>
        <p:blipFill rotWithShape="1">
          <a:blip r:embed="rId10">
            <a:extLst>
              <a:ext uri="{28A0092B-C50C-407E-A947-70E740481C1C}">
                <a14:useLocalDpi xmlns:a14="http://schemas.microsoft.com/office/drawing/2010/main" val="0"/>
              </a:ext>
            </a:extLst>
          </a:blip>
          <a:srcRect l="-864" t="21951" r="864" b="2909"/>
          <a:stretch/>
        </p:blipFill>
        <p:spPr>
          <a:xfrm>
            <a:off x="5572332" y="8011325"/>
            <a:ext cx="1680000" cy="1260000"/>
          </a:xfrm>
          <a:prstGeom prst="rect">
            <a:avLst/>
          </a:prstGeom>
        </p:spPr>
      </p:pic>
      <p:pic>
        <p:nvPicPr>
          <p:cNvPr id="5" name="Picture 4">
            <a:extLst>
              <a:ext uri="{FF2B5EF4-FFF2-40B4-BE49-F238E27FC236}">
                <a16:creationId xmlns:a16="http://schemas.microsoft.com/office/drawing/2014/main" id="{CFE0BC10-AB7E-073E-941F-B483BEB0B1E5}"/>
              </a:ext>
            </a:extLst>
          </p:cNvPr>
          <p:cNvPicPr>
            <a:picLocks noChangeAspect="1"/>
          </p:cNvPicPr>
          <p:nvPr/>
        </p:nvPicPr>
        <p:blipFill rotWithShape="1">
          <a:blip r:embed="rId11">
            <a:alphaModFix amt="90000"/>
            <a:extLst>
              <a:ext uri="{28A0092B-C50C-407E-A947-70E740481C1C}">
                <a14:useLocalDpi xmlns:a14="http://schemas.microsoft.com/office/drawing/2010/main" val="0"/>
              </a:ext>
            </a:extLst>
          </a:blip>
          <a:srcRect t="14378" b="4574"/>
          <a:stretch/>
        </p:blipFill>
        <p:spPr>
          <a:xfrm>
            <a:off x="10717575" y="8013540"/>
            <a:ext cx="1680000" cy="1260000"/>
          </a:xfrm>
          <a:prstGeom prst="rect">
            <a:avLst/>
          </a:prstGeom>
        </p:spPr>
      </p:pic>
      <p:sp>
        <p:nvSpPr>
          <p:cNvPr id="8" name="TextBox 7">
            <a:extLst>
              <a:ext uri="{FF2B5EF4-FFF2-40B4-BE49-F238E27FC236}">
                <a16:creationId xmlns:a16="http://schemas.microsoft.com/office/drawing/2014/main" id="{281828F2-A317-E5E4-3DC9-A4E2E821C005}"/>
              </a:ext>
            </a:extLst>
          </p:cNvPr>
          <p:cNvSpPr txBox="1"/>
          <p:nvPr/>
        </p:nvSpPr>
        <p:spPr>
          <a:xfrm>
            <a:off x="451901" y="3500432"/>
            <a:ext cx="3881730" cy="1908215"/>
          </a:xfrm>
          <a:prstGeom prst="rect">
            <a:avLst/>
          </a:prstGeom>
          <a:noFill/>
        </p:spPr>
        <p:txBody>
          <a:bodyPr wrap="square" rtlCol="0">
            <a:spAutoFit/>
          </a:bodyPr>
          <a:lstStyle/>
          <a:p>
            <a:pPr algn="just"/>
            <a:r>
              <a:rPr lang="en-US" sz="1300" dirty="0"/>
              <a:t>Traditional application scaling methods are often manual and reactive, requiring operators to monitor resource utilization and manually adjust the number of application instances. This approach is time-consuming, error-prone, and fails to adapt to the rapidly changing demands of modern applications. This project aims to address these challenges by implementing a custom controller auto-scaler within a Kubernetes environment.</a:t>
            </a:r>
            <a:endParaRPr lang="en-IN" sz="1300" dirty="0"/>
          </a:p>
        </p:txBody>
      </p:sp>
      <p:sp>
        <p:nvSpPr>
          <p:cNvPr id="10" name="TextBox 9">
            <a:extLst>
              <a:ext uri="{FF2B5EF4-FFF2-40B4-BE49-F238E27FC236}">
                <a16:creationId xmlns:a16="http://schemas.microsoft.com/office/drawing/2014/main" id="{FD70AB8D-49A4-390F-33C7-FD8AB50A5028}"/>
              </a:ext>
            </a:extLst>
          </p:cNvPr>
          <p:cNvSpPr txBox="1"/>
          <p:nvPr/>
        </p:nvSpPr>
        <p:spPr>
          <a:xfrm>
            <a:off x="4404360" y="1846285"/>
            <a:ext cx="4055863" cy="2693045"/>
          </a:xfrm>
          <a:prstGeom prst="rect">
            <a:avLst/>
          </a:prstGeom>
          <a:noFill/>
        </p:spPr>
        <p:txBody>
          <a:bodyPr wrap="square" rtlCol="0">
            <a:spAutoFit/>
          </a:bodyPr>
          <a:lstStyle/>
          <a:p>
            <a:pPr algn="just"/>
            <a:r>
              <a:rPr lang="x-none" sz="1300" dirty="0"/>
              <a:t>To address</a:t>
            </a:r>
            <a:r>
              <a:rPr lang="en-IN" sz="1300" dirty="0"/>
              <a:t> the </a:t>
            </a:r>
            <a:r>
              <a:rPr lang="x-none" sz="1300" dirty="0"/>
              <a:t>scaling applications challenges, we propose the implementation of a custom controller auto-scaler within our Kubernetes environment. This auto-scaler will continuously monitor application metrics, such as CPU usage and request latency, and dynamically adjust the number of microservice instances based on the current workload. This</a:t>
            </a:r>
            <a:r>
              <a:rPr lang="en-IN" sz="1300" dirty="0"/>
              <a:t> </a:t>
            </a:r>
            <a:r>
              <a:rPr lang="x-none" sz="1300" dirty="0"/>
              <a:t>approach ensures that our application can handle fluctuating traffic without compromising performance</a:t>
            </a:r>
            <a:r>
              <a:rPr lang="en-IN" sz="1300" dirty="0"/>
              <a:t>.</a:t>
            </a:r>
            <a:r>
              <a:rPr lang="x-none" sz="1300" dirty="0"/>
              <a:t> </a:t>
            </a:r>
            <a:r>
              <a:rPr lang="en-IN" sz="1300" dirty="0"/>
              <a:t>The project utilizes Kubernetes as the container orchestration platform, Istio for service-to-service communication, Kailali and Prometheus for microservices monitoring, and Grafana for visualizing and analysing metrics.</a:t>
            </a:r>
          </a:p>
        </p:txBody>
      </p:sp>
      <p:sp>
        <p:nvSpPr>
          <p:cNvPr id="15" name="TextBox 14">
            <a:extLst>
              <a:ext uri="{FF2B5EF4-FFF2-40B4-BE49-F238E27FC236}">
                <a16:creationId xmlns:a16="http://schemas.microsoft.com/office/drawing/2014/main" id="{DFD3A797-6744-A992-5DB9-EA32F67CE12A}"/>
              </a:ext>
            </a:extLst>
          </p:cNvPr>
          <p:cNvSpPr txBox="1"/>
          <p:nvPr/>
        </p:nvSpPr>
        <p:spPr>
          <a:xfrm>
            <a:off x="4411339" y="4713886"/>
            <a:ext cx="4048884" cy="1692771"/>
          </a:xfrm>
          <a:prstGeom prst="rect">
            <a:avLst/>
          </a:prstGeom>
          <a:noFill/>
        </p:spPr>
        <p:txBody>
          <a:bodyPr wrap="square" rtlCol="0">
            <a:spAutoFit/>
          </a:bodyPr>
          <a:lstStyle/>
          <a:p>
            <a:pPr algn="just"/>
            <a:r>
              <a:rPr lang="en-IN" sz="1300" dirty="0"/>
              <a:t>The project successfully implemented a custom controller auto-scaler, enabling dynamic scaling of the microservices-based application. </a:t>
            </a:r>
            <a:r>
              <a:rPr lang="en-US" sz="1300" dirty="0"/>
              <a:t>Through a comparative analysis of the default HPA algorithm and our custom controller, our algorithm demonstrated better performance compared to the default algorithm. This enhanced efficiency resulted in improved resource utilization and application responsiveness.</a:t>
            </a:r>
            <a:r>
              <a:rPr lang="en-IN" sz="1300" dirty="0"/>
              <a:t> </a:t>
            </a:r>
          </a:p>
        </p:txBody>
      </p:sp>
      <p:sp>
        <p:nvSpPr>
          <p:cNvPr id="16" name="TextBox 15">
            <a:extLst>
              <a:ext uri="{FF2B5EF4-FFF2-40B4-BE49-F238E27FC236}">
                <a16:creationId xmlns:a16="http://schemas.microsoft.com/office/drawing/2014/main" id="{760D8553-97E0-EE89-EFA9-A14C82A58F01}"/>
              </a:ext>
            </a:extLst>
          </p:cNvPr>
          <p:cNvSpPr txBox="1"/>
          <p:nvPr/>
        </p:nvSpPr>
        <p:spPr>
          <a:xfrm>
            <a:off x="8510501" y="3008705"/>
            <a:ext cx="3887074" cy="2693045"/>
          </a:xfrm>
          <a:prstGeom prst="rect">
            <a:avLst/>
          </a:prstGeom>
          <a:noFill/>
        </p:spPr>
        <p:txBody>
          <a:bodyPr wrap="square" rtlCol="0">
            <a:spAutoFit/>
          </a:bodyPr>
          <a:lstStyle/>
          <a:p>
            <a:pPr algn="just"/>
            <a:r>
              <a:rPr lang="en-US" sz="1300" dirty="0"/>
              <a:t>In addition to CPU utilization, the proposed custom scheduler can be enhanced to incorporate other performance metrics, such as memory usage, network traffic, and response time. This would provide a more comprehensive assessment of microservice performance and enable more refined scaling decisions. </a:t>
            </a:r>
          </a:p>
          <a:p>
            <a:pPr algn="just"/>
            <a:r>
              <a:rPr lang="en-US" sz="1300" dirty="0"/>
              <a:t>Moreover, predictive scaling can be implemented to proactively anticipate future load demands and scale microservices accordingly, rather than reactively responding to current CPU usage spikes. This proactive approach can help prevent performance bottlenecks and improve overall scalability.</a:t>
            </a:r>
            <a:endParaRPr lang="en-IN" sz="1300" dirty="0"/>
          </a:p>
        </p:txBody>
      </p:sp>
      <p:sp>
        <p:nvSpPr>
          <p:cNvPr id="17" name="TextBox 16">
            <a:extLst>
              <a:ext uri="{FF2B5EF4-FFF2-40B4-BE49-F238E27FC236}">
                <a16:creationId xmlns:a16="http://schemas.microsoft.com/office/drawing/2014/main" id="{54D79879-184D-531E-0E9C-57E18B54871A}"/>
              </a:ext>
            </a:extLst>
          </p:cNvPr>
          <p:cNvSpPr txBox="1"/>
          <p:nvPr/>
        </p:nvSpPr>
        <p:spPr>
          <a:xfrm>
            <a:off x="451901" y="5696797"/>
            <a:ext cx="3884775" cy="2292935"/>
          </a:xfrm>
          <a:prstGeom prst="rect">
            <a:avLst/>
          </a:prstGeom>
          <a:noFill/>
        </p:spPr>
        <p:txBody>
          <a:bodyPr wrap="square" rtlCol="0">
            <a:spAutoFit/>
          </a:bodyPr>
          <a:lstStyle/>
          <a:p>
            <a:pPr algn="just"/>
            <a:r>
              <a:rPr lang="en-US" sz="1300" dirty="0"/>
              <a:t>To effectively design and deploy a microservices-based application, it is essential to define the microservices architecture, choose the appropriate containerization technology (e.g., Docker), establish a Kubernetes cluster, configure Kubernetes deployments and services, implement resource quotas and limits, employ security measures (secrets, RBAC), and integrate monitoring and logging tools (Prometheus, Grafana).</a:t>
            </a:r>
            <a:r>
              <a:rPr lang="en-IN" sz="1300" dirty="0"/>
              <a:t> </a:t>
            </a:r>
            <a:r>
              <a:rPr lang="en-US" sz="1300" dirty="0"/>
              <a:t>A key constraint to scalability was the availability of adequate hardware resources, such as CPU, memory, and storage.</a:t>
            </a:r>
            <a:endParaRPr lang="en-IN" sz="1300" dirty="0"/>
          </a:p>
        </p:txBody>
      </p:sp>
      <p:sp>
        <p:nvSpPr>
          <p:cNvPr id="18" name="TextBox 17">
            <a:extLst>
              <a:ext uri="{FF2B5EF4-FFF2-40B4-BE49-F238E27FC236}">
                <a16:creationId xmlns:a16="http://schemas.microsoft.com/office/drawing/2014/main" id="{A6120329-11AC-58E4-28A8-097680CF9A07}"/>
              </a:ext>
            </a:extLst>
          </p:cNvPr>
          <p:cNvSpPr txBox="1"/>
          <p:nvPr/>
        </p:nvSpPr>
        <p:spPr>
          <a:xfrm>
            <a:off x="4404361" y="6577606"/>
            <a:ext cx="4048884" cy="1459182"/>
          </a:xfrm>
          <a:prstGeom prst="rect">
            <a:avLst/>
          </a:prstGeom>
          <a:noFill/>
        </p:spPr>
        <p:txBody>
          <a:bodyPr wrap="square" rtlCol="0">
            <a:spAutoFit/>
          </a:bodyPr>
          <a:lstStyle/>
          <a:p>
            <a:pPr algn="just">
              <a:lnSpc>
                <a:spcPct val="115000"/>
              </a:lnSpc>
              <a:spcBef>
                <a:spcPts val="1295"/>
              </a:spcBef>
            </a:pPr>
            <a:r>
              <a:rPr lang="en-US" sz="1300" dirty="0"/>
              <a:t>The project implemented a custom controller auto-scaler within a Kubernetes environment to dynamically scale a microservices-based application. This approach combines the strengths of Kubernetes and microservices to achieve seamless scalability and optimal performance under varying load conditions. </a:t>
            </a:r>
            <a:endParaRPr lang="en-IN" sz="1300" dirty="0"/>
          </a:p>
        </p:txBody>
      </p:sp>
      <p:sp>
        <p:nvSpPr>
          <p:cNvPr id="19" name="TextBox 18">
            <a:extLst>
              <a:ext uri="{FF2B5EF4-FFF2-40B4-BE49-F238E27FC236}">
                <a16:creationId xmlns:a16="http://schemas.microsoft.com/office/drawing/2014/main" id="{BA4F264F-3123-ADC5-CD94-08C0E0F72420}"/>
              </a:ext>
            </a:extLst>
          </p:cNvPr>
          <p:cNvSpPr txBox="1"/>
          <p:nvPr/>
        </p:nvSpPr>
        <p:spPr>
          <a:xfrm>
            <a:off x="8506827" y="1638380"/>
            <a:ext cx="3889478" cy="892552"/>
          </a:xfrm>
          <a:prstGeom prst="rect">
            <a:avLst/>
          </a:prstGeom>
          <a:noFill/>
        </p:spPr>
        <p:txBody>
          <a:bodyPr wrap="square" rtlCol="0">
            <a:spAutoFit/>
          </a:bodyPr>
          <a:lstStyle>
            <a:defPPr>
              <a:defRPr lang="en-US"/>
            </a:defPPr>
            <a:lvl1pPr>
              <a:defRPr sz="1300"/>
            </a:lvl1pPr>
          </a:lstStyle>
          <a:p>
            <a:pPr algn="just"/>
            <a:r>
              <a:rPr lang="en-US" dirty="0"/>
              <a:t>Istio mesh networks enhance service-to-service communication and visibility, while Kailali, Prometheus, and Grafana provide comprehensive monitoring and visualization of key metrics.</a:t>
            </a:r>
            <a:endParaRPr lang="en-IN" dirty="0"/>
          </a:p>
        </p:txBody>
      </p:sp>
    </p:spTree>
    <p:extLst>
      <p:ext uri="{BB962C8B-B14F-4D97-AF65-F5344CB8AC3E}">
        <p14:creationId xmlns:p14="http://schemas.microsoft.com/office/powerpoint/2010/main" val="254363201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a:defPPr>
      </a:lstStyle>
    </a:txDef>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2563</TotalTime>
  <Words>640</Words>
  <Application>Microsoft Office PowerPoint</Application>
  <PresentationFormat>A3 Paper (297x420 mm)</PresentationFormat>
  <Paragraphs>29</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-apple-system</vt:lpstr>
      <vt:lpstr>Arial</vt:lpstr>
      <vt:lpstr>Calibri</vt:lpstr>
      <vt:lpstr>Calibri Light</vt:lpstr>
      <vt:lpstr>Microsoft Sans Serif</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Adarsh Kumar</dc:creator>
  <cp:lastModifiedBy>Adarsh Kumar</cp:lastModifiedBy>
  <cp:revision>14</cp:revision>
  <dcterms:created xsi:type="dcterms:W3CDTF">2023-11-26T10:08:56Z</dcterms:created>
  <dcterms:modified xsi:type="dcterms:W3CDTF">2023-11-28T17:39:20Z</dcterms:modified>
</cp:coreProperties>
</file>

<file path=docProps/thumbnail.jpeg>
</file>